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D3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p:cViewPr>
        <p:scale>
          <a:sx n="33" d="100"/>
          <a:sy n="33" d="100"/>
        </p:scale>
        <p:origin x="1464" y="-19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t>2020-06-09</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t>‹#›</a:t>
            </a:fld>
            <a:endParaRPr lang="ko-KR" altLang="en-US"/>
          </a:p>
        </p:txBody>
      </p:sp>
      <p:pic>
        <p:nvPicPr>
          <p:cNvPr id="5" name="그림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smtClean="0"/>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t>2020-06-09</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t>‹#›</a:t>
            </a:fld>
            <a:endParaRPr lang="ko-KR" altLang="en-US"/>
          </a:p>
        </p:txBody>
      </p:sp>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345"/>
          <p:cNvSpPr txBox="1">
            <a:spLocks noChangeArrowheads="1"/>
          </p:cNvSpPr>
          <p:nvPr/>
        </p:nvSpPr>
        <p:spPr bwMode="auto">
          <a:xfrm>
            <a:off x="-41740" y="3677901"/>
            <a:ext cx="30350290" cy="2523093"/>
          </a:xfrm>
          <a:prstGeom prst="rect">
            <a:avLst/>
          </a:prstGeom>
          <a:solidFill>
            <a:schemeClr val="tx1">
              <a:lumMod val="75000"/>
              <a:lumOff val="25000"/>
            </a:schemeClr>
          </a:solidFill>
          <a:ln w="9525">
            <a:noFill/>
            <a:miter lim="800000"/>
            <a:headEnd/>
            <a:tailEnd/>
          </a:ln>
          <a:effectLst>
            <a:outerShdw dist="38100" dir="5400000" algn="t" rotWithShape="0">
              <a:srgbClr val="000000">
                <a:alpha val="39999"/>
              </a:srgbClr>
            </a:outerShdw>
          </a:effectLst>
        </p:spPr>
        <p:txBody>
          <a:bodyPr wrap="square" lIns="139543" tIns="69770" rIns="139543" bIns="69770">
            <a:spAutoFit/>
          </a:bodyPr>
          <a:lstStyle/>
          <a:p>
            <a:pPr lvl="3" defTabSz="4175360">
              <a:lnSpc>
                <a:spcPct val="120000"/>
              </a:lnSpc>
              <a:defRPr/>
            </a:pPr>
            <a:r>
              <a:rPr lang="en-US" altLang="ko-KR" sz="5000" b="1" i="1" u="sng" dirty="0" err="1" smtClean="0">
                <a:solidFill>
                  <a:schemeClr val="bg1"/>
                </a:solidFill>
                <a:latin typeface="Gill Sans MT"/>
                <a:cs typeface="Tahoma" pitchFamily="34" charset="0"/>
              </a:rPr>
              <a:t>Donghee</a:t>
            </a:r>
            <a:r>
              <a:rPr lang="en-US" altLang="ko-KR" sz="5000" b="1" i="1" u="sng" dirty="0" smtClean="0">
                <a:solidFill>
                  <a:schemeClr val="bg1"/>
                </a:solidFill>
                <a:latin typeface="Gill Sans MT"/>
                <a:cs typeface="Tahoma" pitchFamily="34" charset="0"/>
              </a:rPr>
              <a:t> Cho</a:t>
            </a:r>
            <a:r>
              <a:rPr lang="en-US" altLang="ko-KR" sz="5000" b="1" i="1" dirty="0" smtClean="0">
                <a:solidFill>
                  <a:schemeClr val="bg1"/>
                </a:solidFill>
                <a:latin typeface="Gill Sans MT"/>
                <a:cs typeface="Tahoma" pitchFamily="34" charset="0"/>
              </a:rPr>
              <a:t> and </a:t>
            </a:r>
            <a:r>
              <a:rPr lang="en-US" altLang="ko-KR" sz="5000" b="1" i="1" dirty="0" err="1" smtClean="0">
                <a:solidFill>
                  <a:schemeClr val="bg1"/>
                </a:solidFill>
                <a:latin typeface="Gill Sans MT"/>
                <a:cs typeface="Tahoma" pitchFamily="34" charset="0"/>
              </a:rPr>
              <a:t>Minkyu</a:t>
            </a:r>
            <a:r>
              <a:rPr lang="en-US" altLang="ko-KR" sz="5000" b="1" i="1" dirty="0" smtClean="0">
                <a:solidFill>
                  <a:schemeClr val="bg1"/>
                </a:solidFill>
                <a:latin typeface="Gill Sans MT"/>
                <a:cs typeface="Tahoma" pitchFamily="34" charset="0"/>
              </a:rPr>
              <a:t> Je</a:t>
            </a:r>
            <a:endParaRPr lang="en-US" altLang="ko-KR" sz="1500" i="1" dirty="0" smtClean="0">
              <a:solidFill>
                <a:schemeClr val="bg1"/>
              </a:solidFill>
              <a:latin typeface="Times New Roman" pitchFamily="18" charset="0"/>
              <a:cs typeface="Times New Roman" pitchFamily="18" charset="0"/>
            </a:endParaRPr>
          </a:p>
          <a:p>
            <a:pPr lvl="3" defTabSz="4175360">
              <a:lnSpc>
                <a:spcPct val="120000"/>
              </a:lnSpc>
              <a:defRPr/>
            </a:pPr>
            <a:r>
              <a:rPr lang="en-US" altLang="ko-KR" sz="3500" i="1" dirty="0" smtClean="0">
                <a:solidFill>
                  <a:srgbClr val="BFBFBF"/>
                </a:solidFill>
                <a:latin typeface="Times New Roman" pitchFamily="18" charset="0"/>
                <a:cs typeface="Times New Roman" pitchFamily="18" charset="0"/>
              </a:rPr>
              <a:t>Department of Electrical Engineering, KAIST,  KI B/D (E4) 415C,  Daejeon, Korea    Tel : +82-42-350-7437,  E-mail address : dh456@kaist.ac.kr, mkje@kaist.ac.kr</a:t>
            </a:r>
          </a:p>
          <a:p>
            <a:pPr lvl="2" defTabSz="4175360">
              <a:lnSpc>
                <a:spcPct val="120000"/>
              </a:lnSpc>
              <a:defRPr/>
            </a:pPr>
            <a:endParaRPr lang="en-US" altLang="ko-KR" sz="900" i="1" dirty="0">
              <a:solidFill>
                <a:srgbClr val="BFBFBF"/>
              </a:solidFill>
              <a:latin typeface="Times New Roman" pitchFamily="18" charset="0"/>
              <a:cs typeface="Times New Roman" pitchFamily="18" charset="0"/>
            </a:endParaRPr>
          </a:p>
        </p:txBody>
      </p:sp>
      <p:sp>
        <p:nvSpPr>
          <p:cNvPr id="10" name="Text Box 345"/>
          <p:cNvSpPr txBox="1">
            <a:spLocks noChangeArrowheads="1"/>
          </p:cNvSpPr>
          <p:nvPr/>
        </p:nvSpPr>
        <p:spPr bwMode="auto">
          <a:xfrm>
            <a:off x="-23813" y="6144863"/>
            <a:ext cx="30350290" cy="971899"/>
          </a:xfrm>
          <a:prstGeom prst="rect">
            <a:avLst/>
          </a:prstGeom>
          <a:solidFill>
            <a:srgbClr val="AED369"/>
          </a:solidFill>
          <a:ln w="9525">
            <a:noFill/>
            <a:miter lim="800000"/>
            <a:headEnd/>
            <a:tailEnd/>
          </a:ln>
          <a:effectLst/>
        </p:spPr>
        <p:txBody>
          <a:bodyPr wrap="square" lIns="139543" tIns="69770" rIns="139543" bIns="69770">
            <a:spAutoFit/>
          </a:bodyPr>
          <a:lstStyle/>
          <a:p>
            <a:pPr algn="ctr" defTabSz="748202"/>
            <a:r>
              <a:rPr lang="en-US" altLang="en-US" sz="5400" i="1" dirty="0">
                <a:solidFill>
                  <a:schemeClr val="bg1"/>
                </a:solidFill>
                <a:latin typeface="Gill Sans MT" pitchFamily="34" charset="0"/>
              </a:rPr>
              <a:t>Research Activities related to Attachable Phototherapeutics Center for e-Healthcare</a:t>
            </a:r>
          </a:p>
        </p:txBody>
      </p:sp>
      <p:sp>
        <p:nvSpPr>
          <p:cNvPr id="12" name="TextBox 11">
            <a:extLst>
              <a:ext uri="{FF2B5EF4-FFF2-40B4-BE49-F238E27FC236}">
                <a16:creationId xmlns:a16="http://schemas.microsoft.com/office/drawing/2014/main" id="{8207D318-CC0C-46C1-B423-9FABC5AB04B5}"/>
              </a:ext>
            </a:extLst>
          </p:cNvPr>
          <p:cNvSpPr txBox="1"/>
          <p:nvPr/>
        </p:nvSpPr>
        <p:spPr>
          <a:xfrm>
            <a:off x="1174068" y="7138580"/>
            <a:ext cx="27931839" cy="830997"/>
          </a:xfrm>
          <a:prstGeom prst="rect">
            <a:avLst/>
          </a:prstGeom>
          <a:noFill/>
        </p:spPr>
        <p:txBody>
          <a:bodyPr wrap="square" rtlCol="0">
            <a:spAutoFit/>
          </a:bodyPr>
          <a:lstStyle/>
          <a:p>
            <a:pPr marL="457200" indent="-457200">
              <a:buFont typeface="Wingdings" panose="05000000000000000000" pitchFamily="2" charset="2"/>
              <a:buChar char="v"/>
            </a:pPr>
            <a:r>
              <a:rPr lang="en-US" altLang="ko-KR" sz="4800" b="1" dirty="0" smtClean="0">
                <a:latin typeface="Tahoma" panose="020B0604030504040204" pitchFamily="34" charset="0"/>
                <a:ea typeface="Tahoma" panose="020B0604030504040204" pitchFamily="34" charset="0"/>
                <a:cs typeface="Tahoma" panose="020B0604030504040204" pitchFamily="34" charset="0"/>
              </a:rPr>
              <a:t> A Boost OLED Driver with OLED current estimator by using the </a:t>
            </a:r>
            <a:r>
              <a:rPr lang="en-US" altLang="ko-KR" sz="4800" b="1" dirty="0" err="1" smtClean="0">
                <a:latin typeface="Tahoma" panose="020B0604030504040204" pitchFamily="34" charset="0"/>
                <a:ea typeface="Tahoma" panose="020B0604030504040204" pitchFamily="34" charset="0"/>
                <a:cs typeface="Tahoma" panose="020B0604030504040204" pitchFamily="34" charset="0"/>
              </a:rPr>
              <a:t>SenseFET</a:t>
            </a:r>
            <a:endParaRPr lang="en-US" altLang="ko-KR" sz="4800" b="1" dirty="0">
              <a:latin typeface="Tahoma" panose="020B0604030504040204" pitchFamily="34" charset="0"/>
              <a:ea typeface="Tahoma" panose="020B0604030504040204" pitchFamily="34" charset="0"/>
              <a:cs typeface="Tahoma" panose="020B0604030504040204" pitchFamily="34" charset="0"/>
            </a:endParaRPr>
          </a:p>
        </p:txBody>
      </p:sp>
      <p:sp>
        <p:nvSpPr>
          <p:cNvPr id="13" name="직사각형 12"/>
          <p:cNvSpPr/>
          <p:nvPr/>
        </p:nvSpPr>
        <p:spPr>
          <a:xfrm>
            <a:off x="-18779" y="14453844"/>
            <a:ext cx="14881429" cy="14387667"/>
          </a:xfrm>
          <a:prstGeom prst="rect">
            <a:avLst/>
          </a:prstGeom>
          <a:noFill/>
          <a:ln w="762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4" name="모서리가 둥근 직사각형 13"/>
          <p:cNvSpPr/>
          <p:nvPr/>
        </p:nvSpPr>
        <p:spPr>
          <a:xfrm>
            <a:off x="506335" y="13864673"/>
            <a:ext cx="13831200" cy="1080000"/>
          </a:xfrm>
          <a:prstGeom prst="roundRect">
            <a:avLst>
              <a:gd name="adj" fmla="val 10052"/>
            </a:avLst>
          </a:prstGeom>
          <a:solidFill>
            <a:srgbClr val="AED369"/>
          </a:solidFill>
          <a:ln w="63500">
            <a:noFill/>
            <a:miter lim="800000"/>
            <a:headEnd/>
            <a:tailEnd/>
          </a:ln>
          <a:effectLst/>
        </p:spPr>
        <p:txBody>
          <a:bodyPr vert="horz" wrap="none" lIns="91440" tIns="45720" rIns="91440" bIns="45720" numCol="1" anchor="ctr" anchorCtr="0" compatLnSpc="1">
            <a:prstTxWarp prst="textNoShape">
              <a:avLst/>
            </a:prstTxWarp>
          </a:bodyPr>
          <a:lstStyle/>
          <a:p>
            <a:pPr algn="ctr" defTabSz="914400"/>
            <a:r>
              <a:rPr lang="en-US" altLang="ko-KR" sz="5200" b="1" dirty="0" smtClean="0">
                <a:solidFill>
                  <a:schemeClr val="bg1"/>
                </a:solidFill>
                <a:latin typeface="Arial" pitchFamily="34" charset="0"/>
                <a:ea typeface="굴림" pitchFamily="50" charset="-127"/>
                <a:cs typeface="Arial" pitchFamily="34" charset="0"/>
              </a:rPr>
              <a:t>Motivation</a:t>
            </a:r>
            <a:endParaRPr lang="ko-KR" altLang="en-US" sz="5200" b="1" dirty="0">
              <a:solidFill>
                <a:schemeClr val="bg1"/>
              </a:solidFill>
              <a:latin typeface="Arial" pitchFamily="34" charset="0"/>
              <a:ea typeface="굴림" pitchFamily="50" charset="-127"/>
              <a:cs typeface="Arial" pitchFamily="34" charset="0"/>
            </a:endParaRPr>
          </a:p>
        </p:txBody>
      </p:sp>
      <p:sp>
        <p:nvSpPr>
          <p:cNvPr id="15" name="직사각형 14"/>
          <p:cNvSpPr/>
          <p:nvPr/>
        </p:nvSpPr>
        <p:spPr>
          <a:xfrm>
            <a:off x="4181" y="38506954"/>
            <a:ext cx="30205478" cy="2356298"/>
          </a:xfrm>
          <a:prstGeom prst="rect">
            <a:avLst/>
          </a:prstGeom>
          <a:noFill/>
          <a:ln w="762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직사각형 15"/>
          <p:cNvSpPr/>
          <p:nvPr/>
        </p:nvSpPr>
        <p:spPr>
          <a:xfrm>
            <a:off x="-18779" y="8845205"/>
            <a:ext cx="14881429" cy="4159915"/>
          </a:xfrm>
          <a:prstGeom prst="rect">
            <a:avLst/>
          </a:prstGeom>
          <a:noFill/>
          <a:ln w="762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7" name="모서리가 둥근 직사각형 16"/>
          <p:cNvSpPr/>
          <p:nvPr/>
        </p:nvSpPr>
        <p:spPr>
          <a:xfrm>
            <a:off x="506785" y="8276642"/>
            <a:ext cx="13830300" cy="1080000"/>
          </a:xfrm>
          <a:prstGeom prst="roundRect">
            <a:avLst>
              <a:gd name="adj" fmla="val 10052"/>
            </a:avLst>
          </a:prstGeom>
          <a:solidFill>
            <a:srgbClr val="AED369"/>
          </a:solidFill>
          <a:ln w="63500">
            <a:noFill/>
            <a:miter lim="800000"/>
            <a:headEnd/>
            <a:tailEnd/>
          </a:ln>
          <a:effectLst/>
        </p:spPr>
        <p:txBody>
          <a:bodyPr vert="horz" wrap="none" lIns="91440" tIns="45720" rIns="91440" bIns="45720" numCol="1" anchor="ctr" anchorCtr="0" compatLnSpc="1">
            <a:prstTxWarp prst="textNoShape">
              <a:avLst/>
            </a:prstTxWarp>
          </a:bodyPr>
          <a:lstStyle/>
          <a:p>
            <a:pPr algn="ctr" defTabSz="914400"/>
            <a:r>
              <a:rPr lang="en-US" altLang="ko-KR" sz="5200" b="1" dirty="0" smtClean="0">
                <a:solidFill>
                  <a:schemeClr val="bg1"/>
                </a:solidFill>
                <a:latin typeface="Arial" pitchFamily="34" charset="0"/>
                <a:ea typeface="굴림" pitchFamily="50" charset="-127"/>
                <a:cs typeface="Arial" pitchFamily="34" charset="0"/>
              </a:rPr>
              <a:t>Introduction</a:t>
            </a:r>
            <a:endParaRPr lang="ko-KR" altLang="en-US" sz="5200" b="1" dirty="0">
              <a:solidFill>
                <a:schemeClr val="bg1"/>
              </a:solidFill>
              <a:latin typeface="Arial" pitchFamily="34" charset="0"/>
              <a:ea typeface="굴림" pitchFamily="50" charset="-127"/>
              <a:cs typeface="Arial" pitchFamily="34" charset="0"/>
            </a:endParaRPr>
          </a:p>
        </p:txBody>
      </p:sp>
      <p:sp>
        <p:nvSpPr>
          <p:cNvPr id="18" name="직사각형 17"/>
          <p:cNvSpPr/>
          <p:nvPr/>
        </p:nvSpPr>
        <p:spPr>
          <a:xfrm>
            <a:off x="15340827" y="8844832"/>
            <a:ext cx="14881429" cy="12728130"/>
          </a:xfrm>
          <a:prstGeom prst="rect">
            <a:avLst/>
          </a:prstGeom>
          <a:noFill/>
          <a:ln w="762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9" name="직사각형 18"/>
          <p:cNvSpPr/>
          <p:nvPr/>
        </p:nvSpPr>
        <p:spPr>
          <a:xfrm>
            <a:off x="-18779" y="30241064"/>
            <a:ext cx="14881429" cy="7406338"/>
          </a:xfrm>
          <a:prstGeom prst="rect">
            <a:avLst/>
          </a:prstGeom>
          <a:noFill/>
          <a:ln w="762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0" name="모서리가 둥근 직사각형 19"/>
          <p:cNvSpPr/>
          <p:nvPr/>
        </p:nvSpPr>
        <p:spPr>
          <a:xfrm>
            <a:off x="506785" y="29701064"/>
            <a:ext cx="13830300" cy="1080000"/>
          </a:xfrm>
          <a:prstGeom prst="roundRect">
            <a:avLst>
              <a:gd name="adj" fmla="val 10052"/>
            </a:avLst>
          </a:prstGeom>
          <a:solidFill>
            <a:srgbClr val="AED369"/>
          </a:solidFill>
          <a:ln w="63500">
            <a:noFill/>
            <a:miter lim="800000"/>
            <a:headEnd/>
            <a:tailEnd/>
          </a:ln>
          <a:effectLst/>
        </p:spPr>
        <p:txBody>
          <a:bodyPr vert="horz" wrap="none" lIns="91440" tIns="45720" rIns="91440" bIns="45720" numCol="1" anchor="ctr" anchorCtr="0" compatLnSpc="1">
            <a:prstTxWarp prst="textNoShape">
              <a:avLst/>
            </a:prstTxWarp>
          </a:bodyPr>
          <a:lstStyle/>
          <a:p>
            <a:pPr algn="ctr" defTabSz="914400"/>
            <a:r>
              <a:rPr lang="en-US" altLang="ko-KR" sz="5200" b="1" dirty="0" smtClean="0">
                <a:solidFill>
                  <a:schemeClr val="bg1"/>
                </a:solidFill>
                <a:latin typeface="Arial" pitchFamily="34" charset="0"/>
                <a:ea typeface="굴림" pitchFamily="50" charset="-127"/>
                <a:cs typeface="Arial" pitchFamily="34" charset="0"/>
              </a:rPr>
              <a:t>Circuit Implementation</a:t>
            </a:r>
            <a:endParaRPr lang="ko-KR" altLang="en-US" sz="5200" b="1" dirty="0">
              <a:solidFill>
                <a:schemeClr val="bg1"/>
              </a:solidFill>
              <a:latin typeface="Arial" pitchFamily="34" charset="0"/>
              <a:ea typeface="굴림" pitchFamily="50" charset="-127"/>
              <a:cs typeface="Arial" pitchFamily="34" charset="0"/>
            </a:endParaRPr>
          </a:p>
        </p:txBody>
      </p:sp>
      <p:sp>
        <p:nvSpPr>
          <p:cNvPr id="21" name="직사각형 20"/>
          <p:cNvSpPr/>
          <p:nvPr/>
        </p:nvSpPr>
        <p:spPr>
          <a:xfrm>
            <a:off x="15340827" y="22380761"/>
            <a:ext cx="14881429" cy="15276017"/>
          </a:xfrm>
          <a:prstGeom prst="rect">
            <a:avLst/>
          </a:prstGeom>
          <a:noFill/>
          <a:ln w="76200">
            <a:solidFill>
              <a:srgbClr val="AED3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2" name="모서리가 둥근 직사각형 21"/>
          <p:cNvSpPr/>
          <p:nvPr/>
        </p:nvSpPr>
        <p:spPr>
          <a:xfrm>
            <a:off x="15866391" y="21933661"/>
            <a:ext cx="13830300" cy="1080000"/>
          </a:xfrm>
          <a:prstGeom prst="roundRect">
            <a:avLst>
              <a:gd name="adj" fmla="val 10052"/>
            </a:avLst>
          </a:prstGeom>
          <a:solidFill>
            <a:srgbClr val="AED369"/>
          </a:solidFill>
          <a:ln w="63500">
            <a:noFill/>
            <a:miter lim="800000"/>
            <a:headEnd/>
            <a:tailEnd/>
          </a:ln>
          <a:effectLst/>
        </p:spPr>
        <p:txBody>
          <a:bodyPr vert="horz" wrap="none" lIns="91440" tIns="45720" rIns="91440" bIns="45720" numCol="1" anchor="ctr" anchorCtr="0" compatLnSpc="1">
            <a:prstTxWarp prst="textNoShape">
              <a:avLst/>
            </a:prstTxWarp>
          </a:bodyPr>
          <a:lstStyle/>
          <a:p>
            <a:pPr algn="ctr" defTabSz="914400"/>
            <a:r>
              <a:rPr lang="en-US" altLang="ko-KR" sz="5200" b="1" dirty="0" smtClean="0">
                <a:solidFill>
                  <a:schemeClr val="bg1"/>
                </a:solidFill>
                <a:latin typeface="Arial" pitchFamily="34" charset="0"/>
                <a:ea typeface="굴림" pitchFamily="50" charset="-127"/>
                <a:cs typeface="Arial" pitchFamily="34" charset="0"/>
              </a:rPr>
              <a:t>Simulation Results</a:t>
            </a:r>
            <a:endParaRPr lang="ko-KR" altLang="en-US" sz="5200" b="1" dirty="0">
              <a:solidFill>
                <a:schemeClr val="bg1"/>
              </a:solidFill>
              <a:latin typeface="Arial" pitchFamily="34" charset="0"/>
              <a:ea typeface="굴림" pitchFamily="50" charset="-127"/>
              <a:cs typeface="Arial" pitchFamily="34" charset="0"/>
            </a:endParaRPr>
          </a:p>
        </p:txBody>
      </p:sp>
      <p:sp>
        <p:nvSpPr>
          <p:cNvPr id="23" name="직사각형 22"/>
          <p:cNvSpPr/>
          <p:nvPr/>
        </p:nvSpPr>
        <p:spPr>
          <a:xfrm>
            <a:off x="34460" y="9534630"/>
            <a:ext cx="14430262" cy="3323987"/>
          </a:xfrm>
          <a:prstGeom prst="rect">
            <a:avLst/>
          </a:prstGeom>
        </p:spPr>
        <p:txBody>
          <a:bodyPr wrap="square">
            <a:spAutoFit/>
          </a:bodyPr>
          <a:lstStyle/>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In the light therapy system, the organic light emitting diode (OLED) is considered as a strong candidate because of its advantageous characteristics in mechanical flexibility as surface light source, uniformity, and power consumption. Because the OLED luminance is proportional to its forward current and the threshold voltage tends to shift by aging, the current through the OLED should be controlled instead of the applied voltage.</a:t>
            </a:r>
          </a:p>
        </p:txBody>
      </p:sp>
      <p:sp>
        <p:nvSpPr>
          <p:cNvPr id="25" name="직사각형 24"/>
          <p:cNvSpPr/>
          <p:nvPr/>
        </p:nvSpPr>
        <p:spPr>
          <a:xfrm>
            <a:off x="34459" y="39155092"/>
            <a:ext cx="30070003" cy="1708160"/>
          </a:xfrm>
          <a:prstGeom prst="rect">
            <a:avLst/>
          </a:prstGeom>
        </p:spPr>
        <p:txBody>
          <a:bodyPr wrap="square">
            <a:spAutoFit/>
          </a:bodyPr>
          <a:lstStyle/>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In the wearable light therapy system, the flexible battery which has the low output power is used. Therefore, the high efficiency of the OLED driver is required.</a:t>
            </a:r>
          </a:p>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The </a:t>
            </a:r>
            <a:r>
              <a:rPr lang="en-US" altLang="ko-KR" sz="3200" dirty="0" err="1" smtClean="0">
                <a:latin typeface="Arial" panose="020B0604020202020204" pitchFamily="34" charset="0"/>
                <a:cs typeface="Arial" panose="020B0604020202020204" pitchFamily="34" charset="0"/>
              </a:rPr>
              <a:t>SenseFET</a:t>
            </a:r>
            <a:r>
              <a:rPr lang="en-US" altLang="ko-KR" sz="3200" dirty="0" smtClean="0">
                <a:latin typeface="Arial" panose="020B0604020202020204" pitchFamily="34" charset="0"/>
                <a:cs typeface="Arial" panose="020B0604020202020204" pitchFamily="34" charset="0"/>
              </a:rPr>
              <a:t> based OLED current estimator controls the OLED current without the additional power loss. </a:t>
            </a:r>
          </a:p>
          <a:p>
            <a:pPr marL="457200" indent="-457200" algn="just">
              <a:lnSpc>
                <a:spcPts val="4200"/>
              </a:lnSpc>
              <a:buFont typeface="Arial" panose="020B0604020202020204" pitchFamily="34" charset="0"/>
              <a:buChar char="•"/>
            </a:pPr>
            <a:r>
              <a:rPr lang="en-US" altLang="ko-KR" sz="3200" dirty="0">
                <a:latin typeface="Arial" panose="020B0604020202020204" pitchFamily="34" charset="0"/>
                <a:cs typeface="Arial" panose="020B0604020202020204" pitchFamily="34" charset="0"/>
              </a:rPr>
              <a:t>The chip fabrication was supported by the IC Design Education Center(IDEC), Korea</a:t>
            </a:r>
            <a:r>
              <a:rPr lang="en-US" altLang="ko-KR" sz="3200" dirty="0" smtClean="0">
                <a:latin typeface="Arial" panose="020B0604020202020204" pitchFamily="34" charset="0"/>
                <a:cs typeface="Arial" panose="020B0604020202020204" pitchFamily="34" charset="0"/>
              </a:rPr>
              <a:t>.</a:t>
            </a:r>
            <a:endParaRPr lang="en-US" altLang="ko-KR" sz="3200" dirty="0">
              <a:latin typeface="Arial" panose="020B0604020202020204" pitchFamily="34" charset="0"/>
              <a:cs typeface="Arial" panose="020B0604020202020204" pitchFamily="34" charset="0"/>
            </a:endParaRPr>
          </a:p>
        </p:txBody>
      </p:sp>
      <p:sp>
        <p:nvSpPr>
          <p:cNvPr id="26" name="직사각형 25"/>
          <p:cNvSpPr/>
          <p:nvPr/>
        </p:nvSpPr>
        <p:spPr>
          <a:xfrm>
            <a:off x="34460" y="31640616"/>
            <a:ext cx="14430262" cy="4939814"/>
          </a:xfrm>
          <a:prstGeom prst="rect">
            <a:avLst/>
          </a:prstGeom>
        </p:spPr>
        <p:txBody>
          <a:bodyPr wrap="square">
            <a:spAutoFit/>
          </a:bodyPr>
          <a:lstStyle/>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By using the </a:t>
            </a:r>
            <a:r>
              <a:rPr lang="en-US" altLang="ko-KR" sz="3200" dirty="0" err="1" smtClean="0">
                <a:latin typeface="Arial" panose="020B0604020202020204" pitchFamily="34" charset="0"/>
                <a:cs typeface="Arial" panose="020B0604020202020204" pitchFamily="34" charset="0"/>
              </a:rPr>
              <a:t>SenseFET</a:t>
            </a:r>
            <a:r>
              <a:rPr lang="en-US" altLang="ko-KR" sz="3200" dirty="0" smtClean="0">
                <a:latin typeface="Arial" panose="020B0604020202020204" pitchFamily="34" charset="0"/>
                <a:cs typeface="Arial" panose="020B0604020202020204" pitchFamily="34" charset="0"/>
              </a:rPr>
              <a:t> as a current sensor, the current regulation element which incurs the additional power loss is removed.</a:t>
            </a:r>
          </a:p>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The </a:t>
            </a:r>
            <a:r>
              <a:rPr lang="en-US" altLang="ko-KR" sz="3200" dirty="0" err="1" smtClean="0">
                <a:latin typeface="Arial" panose="020B0604020202020204" pitchFamily="34" charset="0"/>
                <a:cs typeface="Arial" panose="020B0604020202020204" pitchFamily="34" charset="0"/>
              </a:rPr>
              <a:t>SenseFET</a:t>
            </a:r>
            <a:r>
              <a:rPr lang="en-US" altLang="ko-KR" sz="3200" dirty="0" smtClean="0">
                <a:latin typeface="Arial" panose="020B0604020202020204" pitchFamily="34" charset="0"/>
                <a:cs typeface="Arial" panose="020B0604020202020204" pitchFamily="34" charset="0"/>
              </a:rPr>
              <a:t> based OLED current estimator can achieve the lossless current sensing by increasing the ratio of the </a:t>
            </a:r>
            <a:r>
              <a:rPr lang="en-US" altLang="ko-KR" sz="3200" dirty="0" err="1" smtClean="0">
                <a:latin typeface="Arial" panose="020B0604020202020204" pitchFamily="34" charset="0"/>
                <a:cs typeface="Arial" panose="020B0604020202020204" pitchFamily="34" charset="0"/>
              </a:rPr>
              <a:t>SenseFET</a:t>
            </a:r>
            <a:r>
              <a:rPr lang="en-US" altLang="ko-KR" sz="3200" dirty="0" smtClean="0">
                <a:latin typeface="Arial" panose="020B0604020202020204" pitchFamily="34" charset="0"/>
                <a:cs typeface="Arial" panose="020B0604020202020204" pitchFamily="34" charset="0"/>
              </a:rPr>
              <a:t>.</a:t>
            </a:r>
          </a:p>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The OLED current estimator circuit integrates the current which flows through the power switch in a duty, and controls the duty ratio of the boost converter to regulate the current of OLED as a reference. </a:t>
            </a:r>
          </a:p>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The high gain and large bandwidth amplifier is required to achieve the precise current sensing.</a:t>
            </a:r>
          </a:p>
        </p:txBody>
      </p:sp>
      <p:sp>
        <p:nvSpPr>
          <p:cNvPr id="27" name="직사각형 26"/>
          <p:cNvSpPr/>
          <p:nvPr/>
        </p:nvSpPr>
        <p:spPr>
          <a:xfrm>
            <a:off x="15488616" y="35122417"/>
            <a:ext cx="14430262" cy="2785378"/>
          </a:xfrm>
          <a:prstGeom prst="rect">
            <a:avLst/>
          </a:prstGeom>
        </p:spPr>
        <p:txBody>
          <a:bodyPr wrap="square">
            <a:spAutoFit/>
          </a:bodyPr>
          <a:lstStyle/>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In 1 MHz switching frequency, the precise current sensing is achieved by using the OLED current estimator.</a:t>
            </a:r>
          </a:p>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The integrated circuit is designed as continuous current mode(CCM), and the load current can be changed from 50 mA to 200 mA. </a:t>
            </a:r>
          </a:p>
          <a:p>
            <a:pPr marL="457200" indent="-457200" algn="just">
              <a:lnSpc>
                <a:spcPts val="4200"/>
              </a:lnSpc>
              <a:buFont typeface="Arial" panose="020B0604020202020204" pitchFamily="34" charset="0"/>
              <a:buChar char="•"/>
            </a:pPr>
            <a:endParaRPr lang="en-US" altLang="ko-KR" sz="3200" dirty="0" smtClean="0">
              <a:latin typeface="Arial" panose="020B0604020202020204" pitchFamily="34" charset="0"/>
              <a:cs typeface="Arial" panose="020B0604020202020204" pitchFamily="34" charset="0"/>
            </a:endParaRPr>
          </a:p>
        </p:txBody>
      </p:sp>
      <p:sp>
        <p:nvSpPr>
          <p:cNvPr id="28" name="모서리가 둥근 직사각형 27"/>
          <p:cNvSpPr/>
          <p:nvPr/>
        </p:nvSpPr>
        <p:spPr>
          <a:xfrm>
            <a:off x="7331543" y="37954853"/>
            <a:ext cx="15612127" cy="1080000"/>
          </a:xfrm>
          <a:prstGeom prst="roundRect">
            <a:avLst>
              <a:gd name="adj" fmla="val 10052"/>
            </a:avLst>
          </a:prstGeom>
          <a:solidFill>
            <a:srgbClr val="AED369"/>
          </a:solidFill>
          <a:ln w="63500">
            <a:noFill/>
            <a:miter lim="800000"/>
            <a:headEnd/>
            <a:tailEnd/>
          </a:ln>
          <a:effectLst/>
        </p:spPr>
        <p:txBody>
          <a:bodyPr vert="horz" wrap="none" lIns="91440" tIns="45720" rIns="91440" bIns="45720" numCol="1" anchor="ctr" anchorCtr="0" compatLnSpc="1">
            <a:prstTxWarp prst="textNoShape">
              <a:avLst/>
            </a:prstTxWarp>
          </a:bodyPr>
          <a:lstStyle/>
          <a:p>
            <a:pPr algn="ctr" defTabSz="914400"/>
            <a:r>
              <a:rPr lang="en-US" altLang="ko-KR" sz="5200" b="1" dirty="0" smtClean="0">
                <a:solidFill>
                  <a:schemeClr val="bg1"/>
                </a:solidFill>
                <a:latin typeface="Arial" pitchFamily="34" charset="0"/>
                <a:ea typeface="굴림" pitchFamily="50" charset="-127"/>
                <a:cs typeface="Arial" pitchFamily="34" charset="0"/>
              </a:rPr>
              <a:t>Summary </a:t>
            </a:r>
            <a:r>
              <a:rPr lang="en-US" altLang="ko-KR" sz="5200" b="1" dirty="0">
                <a:solidFill>
                  <a:schemeClr val="bg1"/>
                </a:solidFill>
                <a:latin typeface="Arial" pitchFamily="34" charset="0"/>
                <a:ea typeface="굴림" pitchFamily="50" charset="-127"/>
                <a:cs typeface="Arial" pitchFamily="34" charset="0"/>
              </a:rPr>
              <a:t>&amp; </a:t>
            </a:r>
            <a:r>
              <a:rPr lang="en-US" altLang="ko-KR" sz="5200" b="1" dirty="0" smtClean="0">
                <a:solidFill>
                  <a:schemeClr val="bg1"/>
                </a:solidFill>
                <a:latin typeface="Arial" pitchFamily="34" charset="0"/>
                <a:ea typeface="굴림" pitchFamily="50" charset="-127"/>
                <a:cs typeface="Arial" pitchFamily="34" charset="0"/>
              </a:rPr>
              <a:t>Conclusion &amp; Acknowledgement</a:t>
            </a:r>
            <a:endParaRPr lang="ko-KR" altLang="en-US" sz="5200" b="1" dirty="0">
              <a:solidFill>
                <a:schemeClr val="bg1"/>
              </a:solidFill>
              <a:latin typeface="Arial" pitchFamily="34" charset="0"/>
              <a:ea typeface="굴림" pitchFamily="50" charset="-127"/>
              <a:cs typeface="Arial" pitchFamily="34" charset="0"/>
            </a:endParaRPr>
          </a:p>
        </p:txBody>
      </p:sp>
      <p:sp>
        <p:nvSpPr>
          <p:cNvPr id="30" name="직사각형 29"/>
          <p:cNvSpPr/>
          <p:nvPr/>
        </p:nvSpPr>
        <p:spPr>
          <a:xfrm>
            <a:off x="1415845" y="22380762"/>
            <a:ext cx="13201730" cy="523220"/>
          </a:xfrm>
          <a:prstGeom prst="rect">
            <a:avLst/>
          </a:prstGeom>
        </p:spPr>
        <p:txBody>
          <a:bodyPr wrap="square">
            <a:spAutoFit/>
          </a:bodyPr>
          <a:lstStyle/>
          <a:p>
            <a:pPr algn="ctr"/>
            <a:r>
              <a:rPr lang="en-US" altLang="ko-KR" sz="2800" b="1" dirty="0" smtClean="0">
                <a:latin typeface="Arial" panose="020B0604020202020204" pitchFamily="34" charset="0"/>
                <a:cs typeface="Arial" panose="020B0604020202020204" pitchFamily="34" charset="0"/>
              </a:rPr>
              <a:t>Fig.1. A conventional OLED Driver.</a:t>
            </a:r>
            <a:endParaRPr lang="ko-KR" altLang="en-US" sz="2800" b="1" dirty="0">
              <a:latin typeface="Arial" panose="020B0604020202020204" pitchFamily="34" charset="0"/>
              <a:cs typeface="Arial" panose="020B0604020202020204" pitchFamily="34" charset="0"/>
            </a:endParaRPr>
          </a:p>
        </p:txBody>
      </p:sp>
      <p:sp>
        <p:nvSpPr>
          <p:cNvPr id="32" name="직사각형 31"/>
          <p:cNvSpPr/>
          <p:nvPr/>
        </p:nvSpPr>
        <p:spPr>
          <a:xfrm>
            <a:off x="34460" y="23337391"/>
            <a:ext cx="14430262" cy="5478423"/>
          </a:xfrm>
          <a:prstGeom prst="rect">
            <a:avLst/>
          </a:prstGeom>
        </p:spPr>
        <p:txBody>
          <a:bodyPr wrap="square">
            <a:spAutoFit/>
          </a:bodyPr>
          <a:lstStyle/>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The brightness of OLED is proportional to its forward current.</a:t>
            </a:r>
          </a:p>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The forward current of OLED is sensitive to forward bias voltage because of its nonlinear characteristics.</a:t>
            </a:r>
          </a:p>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A conventional OLED Driver use a current driving to control the its brightness.</a:t>
            </a:r>
          </a:p>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A Current regulation Elements cause power loss which degrade a power efficiency.</a:t>
            </a:r>
          </a:p>
          <a:p>
            <a:pPr marL="457200" indent="-457200" algn="just">
              <a:lnSpc>
                <a:spcPts val="4200"/>
              </a:lnSpc>
              <a:buFont typeface="Arial" panose="020B0604020202020204" pitchFamily="34" charset="0"/>
              <a:buChar char="•"/>
            </a:pPr>
            <a:r>
              <a:rPr lang="en-US" altLang="ko-KR" sz="3200" dirty="0" smtClean="0">
                <a:latin typeface="Arial" panose="020B0604020202020204" pitchFamily="34" charset="0"/>
                <a:cs typeface="Arial" panose="020B0604020202020204" pitchFamily="34" charset="0"/>
              </a:rPr>
              <a:t>To achieve the high power efficiency a lossless current driving technique is required.</a:t>
            </a:r>
          </a:p>
          <a:p>
            <a:pPr marL="457200" indent="-457200" algn="just">
              <a:lnSpc>
                <a:spcPts val="4200"/>
              </a:lnSpc>
              <a:buFont typeface="Arial" panose="020B0604020202020204" pitchFamily="34" charset="0"/>
              <a:buChar char="•"/>
            </a:pPr>
            <a:endParaRPr lang="en-US" altLang="ko-KR" sz="3200" dirty="0">
              <a:latin typeface="Arial" panose="020B0604020202020204" pitchFamily="34" charset="0"/>
              <a:cs typeface="Arial" panose="020B0604020202020204" pitchFamily="34" charset="0"/>
            </a:endParaRPr>
          </a:p>
        </p:txBody>
      </p:sp>
      <p:sp>
        <p:nvSpPr>
          <p:cNvPr id="57" name="직사각형 56"/>
          <p:cNvSpPr/>
          <p:nvPr/>
        </p:nvSpPr>
        <p:spPr>
          <a:xfrm>
            <a:off x="18354889" y="20823351"/>
            <a:ext cx="8879499" cy="523220"/>
          </a:xfrm>
          <a:prstGeom prst="rect">
            <a:avLst/>
          </a:prstGeom>
        </p:spPr>
        <p:txBody>
          <a:bodyPr wrap="square">
            <a:spAutoFit/>
          </a:bodyPr>
          <a:lstStyle/>
          <a:p>
            <a:pPr algn="ctr"/>
            <a:r>
              <a:rPr lang="en-US" altLang="ko-KR" sz="2800" b="1" dirty="0" smtClean="0">
                <a:latin typeface="Arial" panose="020B0604020202020204" pitchFamily="34" charset="0"/>
                <a:cs typeface="Arial" panose="020B0604020202020204" pitchFamily="34" charset="0"/>
              </a:rPr>
              <a:t>Fig.2. </a:t>
            </a:r>
            <a:r>
              <a:rPr lang="en-US" altLang="ko-KR" sz="2800" b="1" dirty="0" err="1" smtClean="0">
                <a:latin typeface="Arial" panose="020B0604020202020204" pitchFamily="34" charset="0"/>
                <a:cs typeface="Arial" panose="020B0604020202020204" pitchFamily="34" charset="0"/>
              </a:rPr>
              <a:t>SenseFET</a:t>
            </a:r>
            <a:r>
              <a:rPr lang="en-US" altLang="ko-KR" sz="2800" b="1" dirty="0" smtClean="0">
                <a:latin typeface="Arial" panose="020B0604020202020204" pitchFamily="34" charset="0"/>
                <a:cs typeface="Arial" panose="020B0604020202020204" pitchFamily="34" charset="0"/>
              </a:rPr>
              <a:t> based OLED current estimator</a:t>
            </a:r>
            <a:endParaRPr lang="ko-KR" altLang="en-US" sz="2800" b="1" dirty="0">
              <a:latin typeface="Arial" panose="020B0604020202020204" pitchFamily="34" charset="0"/>
              <a:cs typeface="Arial" panose="020B0604020202020204" pitchFamily="34" charset="0"/>
            </a:endParaRPr>
          </a:p>
        </p:txBody>
      </p:sp>
      <p:pic>
        <p:nvPicPr>
          <p:cNvPr id="59" name="그림 58"/>
          <p:cNvPicPr/>
          <p:nvPr/>
        </p:nvPicPr>
        <p:blipFill>
          <a:blip r:embed="rId2"/>
          <a:stretch>
            <a:fillRect/>
          </a:stretch>
        </p:blipFill>
        <p:spPr>
          <a:xfrm>
            <a:off x="16143033" y="23467924"/>
            <a:ext cx="13121428" cy="10041735"/>
          </a:xfrm>
          <a:prstGeom prst="rect">
            <a:avLst/>
          </a:prstGeom>
        </p:spPr>
      </p:pic>
      <p:sp>
        <p:nvSpPr>
          <p:cNvPr id="61" name="직사각형 60"/>
          <p:cNvSpPr/>
          <p:nvPr/>
        </p:nvSpPr>
        <p:spPr>
          <a:xfrm>
            <a:off x="18145603" y="34131711"/>
            <a:ext cx="8879499" cy="523220"/>
          </a:xfrm>
          <a:prstGeom prst="rect">
            <a:avLst/>
          </a:prstGeom>
        </p:spPr>
        <p:txBody>
          <a:bodyPr wrap="square">
            <a:spAutoFit/>
          </a:bodyPr>
          <a:lstStyle/>
          <a:p>
            <a:pPr algn="ctr"/>
            <a:r>
              <a:rPr lang="en-US" altLang="ko-KR" sz="2800" b="1" dirty="0" smtClean="0">
                <a:latin typeface="Arial" panose="020B0604020202020204" pitchFamily="34" charset="0"/>
                <a:cs typeface="Arial" panose="020B0604020202020204" pitchFamily="34" charset="0"/>
              </a:rPr>
              <a:t>Fig.3. Current sensing waveform of </a:t>
            </a:r>
            <a:r>
              <a:rPr lang="en-US" altLang="ko-KR" sz="2800" b="1" dirty="0" err="1" smtClean="0">
                <a:latin typeface="Arial" panose="020B0604020202020204" pitchFamily="34" charset="0"/>
                <a:cs typeface="Arial" panose="020B0604020202020204" pitchFamily="34" charset="0"/>
              </a:rPr>
              <a:t>SenseFET</a:t>
            </a:r>
            <a:endParaRPr lang="ko-KR" altLang="en-US" sz="2800" b="1" dirty="0">
              <a:latin typeface="Arial" panose="020B0604020202020204" pitchFamily="34" charset="0"/>
              <a:cs typeface="Arial" panose="020B0604020202020204" pitchFamily="34" charset="0"/>
            </a:endParaRPr>
          </a:p>
        </p:txBody>
      </p:sp>
      <p:sp>
        <p:nvSpPr>
          <p:cNvPr id="5" name="TextBox 4"/>
          <p:cNvSpPr txBox="1"/>
          <p:nvPr/>
        </p:nvSpPr>
        <p:spPr>
          <a:xfrm>
            <a:off x="21481345" y="26901068"/>
            <a:ext cx="3214341" cy="584775"/>
          </a:xfrm>
          <a:prstGeom prst="rect">
            <a:avLst/>
          </a:prstGeom>
          <a:noFill/>
        </p:spPr>
        <p:txBody>
          <a:bodyPr wrap="none" rtlCol="0">
            <a:spAutoFit/>
          </a:bodyPr>
          <a:lstStyle/>
          <a:p>
            <a:r>
              <a:rPr lang="en-US" altLang="ko-KR" sz="3200" dirty="0" smtClean="0">
                <a:latin typeface="Arial" panose="020B0604020202020204" pitchFamily="34" charset="0"/>
                <a:cs typeface="Arial" panose="020B0604020202020204" pitchFamily="34" charset="0"/>
              </a:rPr>
              <a:t>(a) Power switch</a:t>
            </a:r>
            <a:endParaRPr lang="ko-KR" altLang="en-US" sz="3200" dirty="0">
              <a:latin typeface="Arial" panose="020B0604020202020204" pitchFamily="34" charset="0"/>
              <a:cs typeface="Arial" panose="020B0604020202020204" pitchFamily="34" charset="0"/>
            </a:endParaRPr>
          </a:p>
        </p:txBody>
      </p:sp>
      <p:sp>
        <p:nvSpPr>
          <p:cNvPr id="62" name="TextBox 61"/>
          <p:cNvSpPr txBox="1"/>
          <p:nvPr/>
        </p:nvSpPr>
        <p:spPr>
          <a:xfrm>
            <a:off x="21481345" y="31786544"/>
            <a:ext cx="2735044" cy="584775"/>
          </a:xfrm>
          <a:prstGeom prst="rect">
            <a:avLst/>
          </a:prstGeom>
          <a:noFill/>
        </p:spPr>
        <p:txBody>
          <a:bodyPr wrap="none" rtlCol="0">
            <a:spAutoFit/>
          </a:bodyPr>
          <a:lstStyle/>
          <a:p>
            <a:r>
              <a:rPr lang="en-US" altLang="ko-KR" sz="3200" dirty="0" smtClean="0">
                <a:latin typeface="Arial" panose="020B0604020202020204" pitchFamily="34" charset="0"/>
                <a:cs typeface="Arial" panose="020B0604020202020204" pitchFamily="34" charset="0"/>
              </a:rPr>
              <a:t>(b) </a:t>
            </a:r>
            <a:r>
              <a:rPr lang="en-US" altLang="ko-KR" sz="3200" dirty="0" err="1" smtClean="0">
                <a:latin typeface="Arial" panose="020B0604020202020204" pitchFamily="34" charset="0"/>
                <a:cs typeface="Arial" panose="020B0604020202020204" pitchFamily="34" charset="0"/>
              </a:rPr>
              <a:t>SenseFET</a:t>
            </a:r>
            <a:endParaRPr lang="ko-KR" altLang="en-US" sz="3200" dirty="0">
              <a:latin typeface="Arial" panose="020B0604020202020204" pitchFamily="34" charset="0"/>
              <a:cs typeface="Arial" panose="020B0604020202020204" pitchFamily="34" charset="0"/>
            </a:endParaRPr>
          </a:p>
        </p:txBody>
      </p:sp>
      <p:pic>
        <p:nvPicPr>
          <p:cNvPr id="8" name="그림 7"/>
          <p:cNvPicPr>
            <a:picLocks noChangeAspect="1"/>
          </p:cNvPicPr>
          <p:nvPr/>
        </p:nvPicPr>
        <p:blipFill>
          <a:blip r:embed="rId3"/>
          <a:stretch>
            <a:fillRect/>
          </a:stretch>
        </p:blipFill>
        <p:spPr>
          <a:xfrm>
            <a:off x="855535" y="15332166"/>
            <a:ext cx="13132800" cy="6772545"/>
          </a:xfrm>
          <a:prstGeom prst="rect">
            <a:avLst/>
          </a:prstGeom>
        </p:spPr>
      </p:pic>
      <p:pic>
        <p:nvPicPr>
          <p:cNvPr id="9" name="그림 8"/>
          <p:cNvPicPr>
            <a:picLocks noChangeAspect="1"/>
          </p:cNvPicPr>
          <p:nvPr/>
        </p:nvPicPr>
        <p:blipFill>
          <a:blip r:embed="rId4"/>
          <a:stretch>
            <a:fillRect/>
          </a:stretch>
        </p:blipFill>
        <p:spPr>
          <a:xfrm>
            <a:off x="15585554" y="8844832"/>
            <a:ext cx="14536800" cy="12366131"/>
          </a:xfrm>
          <a:prstGeom prst="rect">
            <a:avLst/>
          </a:prstGeom>
        </p:spPr>
      </p:pic>
    </p:spTree>
    <p:extLst>
      <p:ext uri="{BB962C8B-B14F-4D97-AF65-F5344CB8AC3E}">
        <p14:creationId xmlns:p14="http://schemas.microsoft.com/office/powerpoint/2010/main" val="612776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1180</TotalTime>
  <Words>437</Words>
  <Application>Microsoft Office PowerPoint</Application>
  <PresentationFormat>사용자 지정</PresentationFormat>
  <Paragraphs>29</Paragraphs>
  <Slides>1</Slides>
  <Notes>0</Notes>
  <HiddenSlides>0</HiddenSlides>
  <MMClips>0</MMClips>
  <ScaleCrop>false</ScaleCrop>
  <HeadingPairs>
    <vt:vector size="6" baseType="variant">
      <vt:variant>
        <vt:lpstr>사용한 글꼴</vt:lpstr>
      </vt:variant>
      <vt:variant>
        <vt:i4>9</vt:i4>
      </vt:variant>
      <vt:variant>
        <vt:lpstr>테마</vt:lpstr>
      </vt:variant>
      <vt:variant>
        <vt:i4>1</vt:i4>
      </vt:variant>
      <vt:variant>
        <vt:lpstr>슬라이드 제목</vt:lpstr>
      </vt:variant>
      <vt:variant>
        <vt:i4>1</vt:i4>
      </vt:variant>
    </vt:vector>
  </HeadingPairs>
  <TitlesOfParts>
    <vt:vector size="11" baseType="lpstr">
      <vt:lpstr>굴림</vt:lpstr>
      <vt:lpstr>맑은 고딕</vt:lpstr>
      <vt:lpstr>Arial</vt:lpstr>
      <vt:lpstr>Calibri</vt:lpstr>
      <vt:lpstr>Calibri Light</vt:lpstr>
      <vt:lpstr>Gill Sans MT</vt:lpstr>
      <vt:lpstr>Tahoma</vt:lpstr>
      <vt:lpstr>Times New Roman</vt:lpstr>
      <vt:lpstr>Wingdings</vt:lpstr>
      <vt:lpstr>Office 테마</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Windows 사용자</cp:lastModifiedBy>
  <cp:revision>32</cp:revision>
  <dcterms:created xsi:type="dcterms:W3CDTF">2018-03-08T06:02:33Z</dcterms:created>
  <dcterms:modified xsi:type="dcterms:W3CDTF">2020-06-09T04:33:06Z</dcterms:modified>
</cp:coreProperties>
</file>